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82" r:id="rId25"/>
    <p:sldId id="279" r:id="rId26"/>
  </p:sldIdLst>
  <p:sldSz cx="12192000" cy="6858000"/>
  <p:notesSz cx="6858000" cy="9144000"/>
  <p:embeddedFontLst>
    <p:embeddedFont>
      <p:font typeface="Cabin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48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3PARA5DCgRkpBYU0YbMKlrEv/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" y="156"/>
      </p:cViewPr>
      <p:guideLst>
        <p:guide orient="horz" pos="2160"/>
        <p:guide pos="3840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bbbb3a928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32bbbb3a928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16473378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3716473378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1647337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371647337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6473378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3716473378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28a9d55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3328a9d55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16473378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16473378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16473378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3716473378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9E9E9E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9E9E9E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>
          <a:extLst>
            <a:ext uri="{FF2B5EF4-FFF2-40B4-BE49-F238E27FC236}">
              <a16:creationId xmlns:a16="http://schemas.microsoft.com/office/drawing/2014/main" id="{2C4BDCFA-2095-4622-217A-3922627B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164733784_0_259:notes">
            <a:extLst>
              <a:ext uri="{FF2B5EF4-FFF2-40B4-BE49-F238E27FC236}">
                <a16:creationId xmlns:a16="http://schemas.microsoft.com/office/drawing/2014/main" id="{131328FA-2FA4-ACD0-C2E3-50C02E5BA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7164733784_0_259:notes">
            <a:extLst>
              <a:ext uri="{FF2B5EF4-FFF2-40B4-BE49-F238E27FC236}">
                <a16:creationId xmlns:a16="http://schemas.microsoft.com/office/drawing/2014/main" id="{9F44FD6C-ED80-E641-8179-77EB7A18A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9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1a717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g3481a717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df0709f2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6df0709f2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1647337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71647337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16473378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716473378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16473378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716473378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df0709f2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g36df0709f2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df0709f2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36df0709f2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 title="fondo de presentacio╠ü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 title="logo-cdmx-adip.png"/>
          <p:cNvPicPr preferRelativeResize="0"/>
          <p:nvPr/>
        </p:nvPicPr>
        <p:blipFill rotWithShape="1">
          <a:blip r:embed="rId3">
            <a:alphaModFix/>
          </a:blip>
          <a:srcRect r="21135"/>
          <a:stretch/>
        </p:blipFill>
        <p:spPr>
          <a:xfrm>
            <a:off x="296025" y="360800"/>
            <a:ext cx="4644048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 title="adip-logotipo-blanco (2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0785" y="586515"/>
            <a:ext cx="2267151" cy="6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" name="Google Shape;17;p19"/>
          <p:cNvSpPr txBox="1"/>
          <p:nvPr/>
        </p:nvSpPr>
        <p:spPr>
          <a:xfrm>
            <a:off x="0" y="4601178"/>
            <a:ext cx="79398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19"/>
          <p:cNvSpPr txBox="1"/>
          <p:nvPr/>
        </p:nvSpPr>
        <p:spPr>
          <a:xfrm>
            <a:off x="0" y="2631747"/>
            <a:ext cx="12192000" cy="235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4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6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  <a:defRPr sz="1500" b="1"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7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  <a:defRPr sz="1500" b="1"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1"/>
          </p:nvPr>
        </p:nvSpPr>
        <p:spPr>
          <a:xfrm rot="5400000">
            <a:off x="3807981" y="-1665669"/>
            <a:ext cx="4593455" cy="1099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0"/>
          <p:cNvSpPr txBox="1">
            <a:spLocks noGrp="1"/>
          </p:cNvSpPr>
          <p:nvPr>
            <p:ph type="ctrTitle"/>
          </p:nvPr>
        </p:nvSpPr>
        <p:spPr>
          <a:xfrm>
            <a:off x="355599" y="5100841"/>
            <a:ext cx="7599681" cy="119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bin"/>
              <a:buNone/>
              <a:defRPr sz="44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8503" y="5541264"/>
            <a:ext cx="3337898" cy="8751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30"/>
          <p:cNvCxnSpPr/>
          <p:nvPr/>
        </p:nvCxnSpPr>
        <p:spPr>
          <a:xfrm>
            <a:off x="350721" y="6416461"/>
            <a:ext cx="7604559" cy="0"/>
          </a:xfrm>
          <a:prstGeom prst="straightConnector1">
            <a:avLst/>
          </a:prstGeom>
          <a:noFill/>
          <a:ln w="25400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3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328a9d55e9_0_104"/>
          <p:cNvSpPr txBox="1">
            <a:spLocks noGrp="1"/>
          </p:cNvSpPr>
          <p:nvPr>
            <p:ph type="body" idx="1"/>
          </p:nvPr>
        </p:nvSpPr>
        <p:spPr>
          <a:xfrm>
            <a:off x="52564" y="1035170"/>
            <a:ext cx="120870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3328a9d55e9_0_104"/>
          <p:cNvSpPr txBox="1">
            <a:spLocks noGrp="1"/>
          </p:cNvSpPr>
          <p:nvPr>
            <p:ph type="title"/>
          </p:nvPr>
        </p:nvSpPr>
        <p:spPr>
          <a:xfrm>
            <a:off x="138023" y="3975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6df0709f2b_0_29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g36df0709f2b_0_2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6df0709f2b_0_85"/>
          <p:cNvSpPr txBox="1">
            <a:spLocks noGrp="1"/>
          </p:cNvSpPr>
          <p:nvPr>
            <p:ph type="title"/>
          </p:nvPr>
        </p:nvSpPr>
        <p:spPr>
          <a:xfrm>
            <a:off x="415600" y="121483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36df0709f2b_0_85"/>
          <p:cNvSpPr txBox="1">
            <a:spLocks noGrp="1"/>
          </p:cNvSpPr>
          <p:nvPr>
            <p:ph type="body" idx="1"/>
          </p:nvPr>
        </p:nvSpPr>
        <p:spPr>
          <a:xfrm>
            <a:off x="415600" y="2104433"/>
            <a:ext cx="11360700" cy="3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g36df0709f2b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/>
        </p:nvSpPr>
        <p:spPr>
          <a:xfrm>
            <a:off x="384075" y="194600"/>
            <a:ext cx="89259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164733784_0_361"/>
          <p:cNvSpPr txBox="1">
            <a:spLocks noGrp="1"/>
          </p:cNvSpPr>
          <p:nvPr>
            <p:ph type="title"/>
          </p:nvPr>
        </p:nvSpPr>
        <p:spPr>
          <a:xfrm>
            <a:off x="456467" y="1697500"/>
            <a:ext cx="91473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g37164733784_0_361"/>
          <p:cNvSpPr txBox="1">
            <a:spLocks noGrp="1"/>
          </p:cNvSpPr>
          <p:nvPr>
            <p:ph type="body" idx="1"/>
          </p:nvPr>
        </p:nvSpPr>
        <p:spPr>
          <a:xfrm>
            <a:off x="415600" y="2824033"/>
            <a:ext cx="1001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37164733784_0_3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 l="5424" r="94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1"/>
          <p:cNvPicPr preferRelativeResize="0"/>
          <p:nvPr/>
        </p:nvPicPr>
        <p:blipFill rotWithShape="1">
          <a:blip r:embed="rId3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" y="891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963084" y="4535229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2962275" y="2494222"/>
            <a:ext cx="6181725" cy="194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bin"/>
              <a:buNone/>
              <a:defRPr sz="3200" b="1">
                <a:solidFill>
                  <a:srgbClr val="C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2"/>
          <p:cNvSpPr/>
          <p:nvPr/>
        </p:nvSpPr>
        <p:spPr>
          <a:xfrm>
            <a:off x="0" y="3"/>
            <a:ext cx="12192000" cy="957943"/>
          </a:xfrm>
          <a:prstGeom prst="rect">
            <a:avLst/>
          </a:prstGeom>
          <a:solidFill>
            <a:srgbClr val="9F2149"/>
          </a:solidFill>
          <a:ln w="9525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97396" y="274641"/>
            <a:ext cx="11820433" cy="53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>
                <a:latin typeface="Cabin"/>
                <a:ea typeface="Cabin"/>
                <a:cs typeface="Cabin"/>
                <a:sym typeface="Cabin"/>
              </a:defRPr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>
                <a:latin typeface="Cabin"/>
                <a:ea typeface="Cabin"/>
                <a:cs typeface="Cabin"/>
                <a:sym typeface="Cabin"/>
              </a:defRPr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Cabin"/>
                <a:ea typeface="Cabin"/>
                <a:cs typeface="Cabin"/>
                <a:sym typeface="Cabin"/>
              </a:defRPr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>
                <a:latin typeface="Cabin"/>
                <a:ea typeface="Cabin"/>
                <a:cs typeface="Cabin"/>
                <a:sym typeface="Cabin"/>
              </a:defRPr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>
                <a:latin typeface="Cabin"/>
                <a:ea typeface="Cabin"/>
                <a:cs typeface="Cabin"/>
                <a:sym typeface="Cabin"/>
              </a:defRPr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3" name="Google Shape;53;p22"/>
          <p:cNvSpPr/>
          <p:nvPr/>
        </p:nvSpPr>
        <p:spPr>
          <a:xfrm>
            <a:off x="301899" y="2699657"/>
            <a:ext cx="4574903" cy="2838994"/>
          </a:xfrm>
          <a:prstGeom prst="ellipse">
            <a:avLst/>
          </a:prstGeom>
          <a:gradFill>
            <a:gsLst>
              <a:gs pos="0">
                <a:srgbClr val="BB2300"/>
              </a:gs>
              <a:gs pos="100000">
                <a:srgbClr val="FD9B94"/>
              </a:gs>
            </a:gsLst>
            <a:lin ang="16200000" scaled="0"/>
          </a:gradFill>
          <a:ln w="9525" cap="flat" cmpd="sng">
            <a:solidFill>
              <a:srgbClr val="A42B0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22"/>
          <p:cNvCxnSpPr/>
          <p:nvPr/>
        </p:nvCxnSpPr>
        <p:spPr>
          <a:xfrm>
            <a:off x="-13737" y="141918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22"/>
          <p:cNvCxnSpPr/>
          <p:nvPr/>
        </p:nvCxnSpPr>
        <p:spPr>
          <a:xfrm>
            <a:off x="-13737" y="82283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22"/>
          <p:cNvCxnSpPr/>
          <p:nvPr/>
        </p:nvCxnSpPr>
        <p:spPr>
          <a:xfrm>
            <a:off x="-71801" y="893031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22"/>
          <p:cNvCxnSpPr/>
          <p:nvPr/>
        </p:nvCxnSpPr>
        <p:spPr>
          <a:xfrm>
            <a:off x="-71801" y="833396"/>
            <a:ext cx="123051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22"/>
          <p:cNvSpPr/>
          <p:nvPr/>
        </p:nvSpPr>
        <p:spPr>
          <a:xfrm>
            <a:off x="11872687" y="0"/>
            <a:ext cx="342535" cy="968829"/>
          </a:xfrm>
          <a:prstGeom prst="rect">
            <a:avLst/>
          </a:prstGeom>
          <a:solidFill>
            <a:srgbClr val="9F2149"/>
          </a:solidFill>
          <a:ln w="25400" cap="flat" cmpd="sng">
            <a:solidFill>
              <a:srgbClr val="9F21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3"/>
          <p:cNvPicPr preferRelativeResize="0"/>
          <p:nvPr/>
        </p:nvPicPr>
        <p:blipFill rotWithShape="1">
          <a:blip r:embed="rId2">
            <a:alphaModFix amt="13000"/>
          </a:blip>
          <a:srcRect l="11275" r="92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bin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bin"/>
                <a:ea typeface="Cabin"/>
                <a:cs typeface="Cabin"/>
                <a:sym typeface="Cabin"/>
              </a:defRPr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Cabin"/>
                <a:ea typeface="Cabin"/>
                <a:cs typeface="Cabin"/>
                <a:sym typeface="Cabin"/>
              </a:defRPr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609600" y="1532711"/>
            <a:ext cx="10990216" cy="45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sectores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cuadrantes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barras_homi_les_alc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mapa_interactivo_homicidio_lesione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AnaLauraBG/graficasPublicas/refs/heads/main/grafico_alcaldias.html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bbb3a928_0_503"/>
          <p:cNvSpPr txBox="1"/>
          <p:nvPr/>
        </p:nvSpPr>
        <p:spPr>
          <a:xfrm>
            <a:off x="598955" y="4024975"/>
            <a:ext cx="85395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XXX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2025</a:t>
            </a:r>
            <a:endParaRPr sz="1700" b="0" i="0" u="none" strike="noStrike" cap="none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2" name="Google Shape;122;g32bbbb3a928_0_503"/>
          <p:cNvSpPr txBox="1"/>
          <p:nvPr/>
        </p:nvSpPr>
        <p:spPr>
          <a:xfrm>
            <a:off x="598950" y="2932500"/>
            <a:ext cx="8969400" cy="99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434343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REPORTE MENSUAL DE INCIDENCIA DELICTIVA</a:t>
            </a:r>
            <a:endParaRPr sz="3200" b="1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title" idx="4294967295"/>
          </p:nvPr>
        </p:nvSpPr>
        <p:spPr>
          <a:xfrm>
            <a:off x="162376" y="824292"/>
            <a:ext cx="110844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Sector con mayor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cantidad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alto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impacto</a:t>
            </a:r>
            <a:endParaRPr sz="2700" b="1" u="sng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6" title="gpp_mayb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6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 idx="4294967295"/>
          </p:nvPr>
        </p:nvSpPr>
        <p:spPr>
          <a:xfrm>
            <a:off x="324723" y="931000"/>
            <a:ext cx="10037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Cuadrante con mayor cantidad de delitos de alto impacto</a:t>
            </a:r>
            <a:endParaRPr sz="2700" b="1" u="sng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7" title="gpp_mayb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7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9" name="Google Shape;25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164733784_0_114"/>
          <p:cNvSpPr/>
          <p:nvPr/>
        </p:nvSpPr>
        <p:spPr>
          <a:xfrm>
            <a:off x="413026" y="1718975"/>
            <a:ext cx="53379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g37164733784_0_114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37164733784_0_114" title="sir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37164733784_0_114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0" name="Google Shape;270;g37164733784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164733784_0_114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7164733784_0_114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73" name="Google Shape;273;g37164733784_0_114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164733784_0_114"/>
          <p:cNvSpPr txBox="1"/>
          <p:nvPr/>
        </p:nvSpPr>
        <p:spPr>
          <a:xfrm>
            <a:off x="409475" y="1660650"/>
            <a:ext cx="59811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5" name="Google Shape;275;g37164733784_0_114"/>
          <p:cNvSpPr txBox="1"/>
          <p:nvPr/>
        </p:nvSpPr>
        <p:spPr>
          <a:xfrm>
            <a:off x="409467" y="1097153"/>
            <a:ext cx="609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 Doloso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7164733784_0_114"/>
          <p:cNvSpPr txBox="1"/>
          <p:nvPr/>
        </p:nvSpPr>
        <p:spPr>
          <a:xfrm>
            <a:off x="611566" y="30320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7164733784_0_114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g37164733784_0_13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8" name="Google Shape;288;g37164733784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7164733784_0_133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7164733784_0_13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1" name="Google Shape;291;g37164733784_0_13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g37164733784_0_133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7164733784_0_133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200" b="0" i="0" u="none" strike="noStrike" cap="none" dirty="0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4" name="Google Shape;294;g37164733784_0_13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7164733784_0_133"/>
          <p:cNvSpPr txBox="1"/>
          <p:nvPr/>
        </p:nvSpPr>
        <p:spPr>
          <a:xfrm>
            <a:off x="370396" y="1028712"/>
            <a:ext cx="609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 doloso*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                                      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1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5" name="Google Shape;3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1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200" b="0" i="0" u="none" strike="noStrike" cap="none" dirty="0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1" name="Google Shape;311;p1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"/>
          <p:cNvSpPr txBox="1"/>
          <p:nvPr/>
        </p:nvSpPr>
        <p:spPr>
          <a:xfrm>
            <a:off x="370396" y="1028712"/>
            <a:ext cx="692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 doloso*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37164733784_0_15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2" name="Google Shape;322;g37164733784_0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7164733784_0_150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7164733784_0_150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5" name="Google Shape;325;g37164733784_0_15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37164733784_0_150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7164733784_0_150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200" b="0" i="0" u="none" strike="noStrike" cap="none" dirty="0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8" name="Google Shape;328;g37164733784_0_15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7164733784_0_150"/>
          <p:cNvSpPr txBox="1"/>
          <p:nvPr/>
        </p:nvSpPr>
        <p:spPr>
          <a:xfrm>
            <a:off x="370391" y="1028700"/>
            <a:ext cx="609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 doloso* (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víctimas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2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9" name="Google Shape;3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2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doloso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2" title="sire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"/>
          <p:cNvSpPr txBox="1"/>
          <p:nvPr/>
        </p:nvSpPr>
        <p:spPr>
          <a:xfrm>
            <a:off x="8311825" y="5861550"/>
            <a:ext cx="3648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* Incluye homicidio doloso y feminicidio</a:t>
            </a:r>
            <a:endParaRPr sz="1200" b="0" i="0" u="none" strike="noStrike" cap="none" dirty="0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45" name="Google Shape;345;p2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"/>
          <p:cNvSpPr txBox="1"/>
          <p:nvPr/>
        </p:nvSpPr>
        <p:spPr>
          <a:xfrm>
            <a:off x="370394" y="1028712"/>
            <a:ext cx="914313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Homicidio doloso* (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víctimas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"/>
          <p:cNvSpPr/>
          <p:nvPr/>
        </p:nvSpPr>
        <p:spPr>
          <a:xfrm>
            <a:off x="489233" y="2298500"/>
            <a:ext cx="63405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disparo de arma de fuego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3" title="sir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9" name="Google Shape;35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"/>
          <p:cNvSpPr txBox="1"/>
          <p:nvPr/>
        </p:nvSpPr>
        <p:spPr>
          <a:xfrm>
            <a:off x="489333" y="2286012"/>
            <a:ext cx="6340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1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1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4" name="Google Shape;364;p3"/>
          <p:cNvSpPr txBox="1"/>
          <p:nvPr/>
        </p:nvSpPr>
        <p:spPr>
          <a:xfrm>
            <a:off x="370400" y="1045725"/>
            <a:ext cx="7332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 dolosas por </a:t>
            </a:r>
            <a:endParaRPr sz="4000" b="1" i="0" u="none" strike="noStrike" cap="none">
              <a:solidFill>
                <a:srgbClr val="9D2148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di</a:t>
            </a:r>
            <a:r>
              <a:rPr lang="en-US" sz="4000" b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sparo de arma de fuego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 txBox="1"/>
          <p:nvPr/>
        </p:nvSpPr>
        <p:spPr>
          <a:xfrm>
            <a:off x="611566" y="3260645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7" name="Google Shape;3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0" name="Google Shape;380;p4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457200" y="1028700"/>
            <a:ext cx="737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dolosas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por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isparo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rma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fuego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2" name="Google Shape;382;p4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</a:t>
            </a: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sparo de arma de fuego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4" title="sire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5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3" name="Google Shape;3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6" name="Google Shape;396;p5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"/>
          <p:cNvSpPr txBox="1"/>
          <p:nvPr/>
        </p:nvSpPr>
        <p:spPr>
          <a:xfrm>
            <a:off x="370389" y="1028688"/>
            <a:ext cx="714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Lesiones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dolosas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por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disparo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arma</a:t>
            </a:r>
            <a:r>
              <a:rPr lang="en-US" sz="2700" b="1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fuego</a:t>
            </a:r>
            <a:b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8" name="Google Shape;398;p5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 dolosas por disparo de arma de fuego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5" title="sire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28a9d55e9_0_0"/>
          <p:cNvSpPr txBox="1">
            <a:spLocks noGrp="1"/>
          </p:cNvSpPr>
          <p:nvPr>
            <p:ph type="title"/>
          </p:nvPr>
        </p:nvSpPr>
        <p:spPr>
          <a:xfrm>
            <a:off x="248356" y="83582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Comparativa de Carpetas de Delitos de Alto Impacto: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[Febrero  2025 y Abril 2025]  y [Abril  en 2023, 2024 y 2025]</a:t>
            </a:r>
            <a:endParaRPr sz="1800"/>
          </a:p>
        </p:txBody>
      </p:sp>
      <p:sp>
        <p:nvSpPr>
          <p:cNvPr id="130" name="Google Shape;130;g3328a9d55e9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g3328a9d55e9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3328a9d55e9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g3328a9d55e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328a9d55e9_0_0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328a9d55e9_0_0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g3481a717287_0_0">
            <a:extLst>
              <a:ext uri="{FF2B5EF4-FFF2-40B4-BE49-F238E27FC236}">
                <a16:creationId xmlns:a16="http://schemas.microsoft.com/office/drawing/2014/main" id="{61F0A61C-AE31-8C7F-4EF7-7BD65925A7BD}"/>
              </a:ext>
            </a:extLst>
          </p:cNvPr>
          <p:cNvSpPr txBox="1"/>
          <p:nvPr/>
        </p:nvSpPr>
        <p:spPr>
          <a:xfrm>
            <a:off x="260599" y="836350"/>
            <a:ext cx="118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800"/>
            </a:pP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Carpetas</a:t>
            </a:r>
            <a:r>
              <a:rPr lang="en-US" sz="2400" b="1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400" b="1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Alto Impacto</a:t>
            </a:r>
            <a:endParaRPr sz="2400" b="1" i="0" u="none" strike="noStrike" cap="none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>
            <a:spLocks noGrp="1"/>
          </p:cNvSpPr>
          <p:nvPr>
            <p:ph type="title" idx="4294967295"/>
          </p:nvPr>
        </p:nvSpPr>
        <p:spPr>
          <a:xfrm>
            <a:off x="370400" y="900462"/>
            <a:ext cx="110844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Homicidio y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lesiones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arma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fuego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Alcaldía</a:t>
            </a:r>
            <a:endParaRPr sz="2700" b="1" u="sng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Homicidio y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Lesiones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13" title="sire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5300" y="165804"/>
            <a:ext cx="528233" cy="52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1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3" name="Google Shape;41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3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3" title="LogoCDMX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64733784_0_259" title="robo-vehic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64733784_0_259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2" name="Google Shape;422;g37164733784_0_259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3" name="Google Shape;423;g37164733784_0_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7164733784_0_259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7164733784_0_259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6" name="Google Shape;426;g37164733784_0_259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7164733784_0_259"/>
          <p:cNvSpPr/>
          <p:nvPr/>
        </p:nvSpPr>
        <p:spPr>
          <a:xfrm>
            <a:off x="493699" y="1714200"/>
            <a:ext cx="54264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g37164733784_0_259"/>
          <p:cNvSpPr txBox="1"/>
          <p:nvPr/>
        </p:nvSpPr>
        <p:spPr>
          <a:xfrm>
            <a:off x="493699" y="1680425"/>
            <a:ext cx="54264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dirty="0" err="1">
                <a:solidFill>
                  <a:schemeClr val="bg1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9" name="Google Shape;429;g37164733784_0_259"/>
          <p:cNvSpPr txBox="1"/>
          <p:nvPr/>
        </p:nvSpPr>
        <p:spPr>
          <a:xfrm>
            <a:off x="401527" y="993314"/>
            <a:ext cx="609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Robo de vehículo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7164733784_0_259"/>
          <p:cNvSpPr txBox="1"/>
          <p:nvPr/>
        </p:nvSpPr>
        <p:spPr>
          <a:xfrm>
            <a:off x="611566" y="31082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lang="en-US" sz="2400" dirty="0"/>
          </a:p>
        </p:txBody>
      </p:sp>
      <p:sp>
        <p:nvSpPr>
          <p:cNvPr id="431" name="Google Shape;431;g37164733784_0_259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164733784_0_276"/>
          <p:cNvSpPr/>
          <p:nvPr/>
        </p:nvSpPr>
        <p:spPr>
          <a:xfrm>
            <a:off x="457201" y="1454450"/>
            <a:ext cx="5519700" cy="4983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37164733784_0_276"/>
          <p:cNvSpPr txBox="1">
            <a:spLocks noGrp="1"/>
          </p:cNvSpPr>
          <p:nvPr>
            <p:ph type="title"/>
          </p:nvPr>
        </p:nvSpPr>
        <p:spPr>
          <a:xfrm>
            <a:off x="370399" y="900450"/>
            <a:ext cx="8542029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xxx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                                                                      </a:t>
            </a:r>
            <a:r>
              <a:rPr lang="en-US" sz="27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Robo de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vehículo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con y sin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violencia</a:t>
            </a:r>
            <a:endParaRPr sz="2700" b="1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43" name="Google Shape;443;g37164733784_0_276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4" name="Google Shape;444;g37164733784_0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7164733784_0_276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7164733784_0_276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47" name="Google Shape;447;g37164733784_0_276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7164733784_0_276" title="robo-vehicul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7164733784_0_276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8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9" name="Google Shape;4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2" name="Google Shape;462;p8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 title="robo-vehicul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2034" y="202665"/>
            <a:ext cx="575300" cy="49313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"/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 de vehículo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457201" y="1454450"/>
            <a:ext cx="5519700" cy="4983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8"/>
          <p:cNvSpPr txBox="1">
            <a:spLocks noGrp="1"/>
          </p:cNvSpPr>
          <p:nvPr>
            <p:ph type="title"/>
          </p:nvPr>
        </p:nvSpPr>
        <p:spPr>
          <a:xfrm>
            <a:off x="370400" y="900450"/>
            <a:ext cx="56064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mmm                                    </a:t>
            </a:r>
            <a:r>
              <a:rPr lang="en-US" sz="27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Robo de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vehículo</a:t>
            </a:r>
            <a:r>
              <a:rPr lang="en-US" sz="2700" b="1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con y sin </a:t>
            </a:r>
            <a:r>
              <a:rPr lang="en-US" sz="2700" b="1" dirty="0" err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violencia</a:t>
            </a:r>
            <a:endParaRPr sz="2700" b="1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>
          <a:extLst>
            <a:ext uri="{FF2B5EF4-FFF2-40B4-BE49-F238E27FC236}">
              <a16:creationId xmlns:a16="http://schemas.microsoft.com/office/drawing/2014/main" id="{9DD961CC-86E0-0F5D-9BD5-54822B90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64733784_0_259">
            <a:extLst>
              <a:ext uri="{FF2B5EF4-FFF2-40B4-BE49-F238E27FC236}">
                <a16:creationId xmlns:a16="http://schemas.microsoft.com/office/drawing/2014/main" id="{95E675AD-6E6D-942D-29B0-2D691CD8D748}"/>
              </a:ext>
            </a:extLst>
          </p:cNvPr>
          <p:cNvSpPr txBox="1"/>
          <p:nvPr/>
        </p:nvSpPr>
        <p:spPr>
          <a:xfrm>
            <a:off x="9704000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Robo</a:t>
            </a:r>
            <a:r>
              <a:rPr lang="en-US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Espacio Público</a:t>
            </a:r>
            <a:endParaRPr sz="16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2" name="Google Shape;422;g37164733784_0_259">
            <a:extLst>
              <a:ext uri="{FF2B5EF4-FFF2-40B4-BE49-F238E27FC236}">
                <a16:creationId xmlns:a16="http://schemas.microsoft.com/office/drawing/2014/main" id="{A909041D-2D58-B483-6557-0B74E2D21587}"/>
              </a:ext>
            </a:extLst>
          </p:cNvPr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3" name="Google Shape;423;g37164733784_0_259">
            <a:extLst>
              <a:ext uri="{FF2B5EF4-FFF2-40B4-BE49-F238E27FC236}">
                <a16:creationId xmlns:a16="http://schemas.microsoft.com/office/drawing/2014/main" id="{0821E7B0-48B3-C258-9D42-9904E46607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7164733784_0_259" title="adip-logotipo-rojo.png">
            <a:extLst>
              <a:ext uri="{FF2B5EF4-FFF2-40B4-BE49-F238E27FC236}">
                <a16:creationId xmlns:a16="http://schemas.microsoft.com/office/drawing/2014/main" id="{E5F4AF87-2A27-6729-D854-DBD5BF1B02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7164733784_0_259">
            <a:extLst>
              <a:ext uri="{FF2B5EF4-FFF2-40B4-BE49-F238E27FC236}">
                <a16:creationId xmlns:a16="http://schemas.microsoft.com/office/drawing/2014/main" id="{2B877C5F-8D7A-9EB2-E41B-4CE82F7DAE52}"/>
              </a:ext>
            </a:extLst>
          </p:cNvPr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6" name="Google Shape;426;g37164733784_0_259" title="LogoCDMX.png">
            <a:extLst>
              <a:ext uri="{FF2B5EF4-FFF2-40B4-BE49-F238E27FC236}">
                <a16:creationId xmlns:a16="http://schemas.microsoft.com/office/drawing/2014/main" id="{7B5B7812-F3A4-34E2-7452-D087C20A766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7164733784_0_259">
            <a:extLst>
              <a:ext uri="{FF2B5EF4-FFF2-40B4-BE49-F238E27FC236}">
                <a16:creationId xmlns:a16="http://schemas.microsoft.com/office/drawing/2014/main" id="{7CEA4FE3-3C0D-20F1-66A3-8AA6885E7DDF}"/>
              </a:ext>
            </a:extLst>
          </p:cNvPr>
          <p:cNvSpPr/>
          <p:nvPr/>
        </p:nvSpPr>
        <p:spPr>
          <a:xfrm>
            <a:off x="493699" y="1714200"/>
            <a:ext cx="3619542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g37164733784_0_259">
            <a:extLst>
              <a:ext uri="{FF2B5EF4-FFF2-40B4-BE49-F238E27FC236}">
                <a16:creationId xmlns:a16="http://schemas.microsoft.com/office/drawing/2014/main" id="{BF644212-7355-8EB3-BFF6-4CFD56E2ABF3}"/>
              </a:ext>
            </a:extLst>
          </p:cNvPr>
          <p:cNvSpPr txBox="1"/>
          <p:nvPr/>
        </p:nvSpPr>
        <p:spPr>
          <a:xfrm>
            <a:off x="493699" y="1680425"/>
            <a:ext cx="3619542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4000" b="0" i="0" u="none" strike="noStrike" cap="none" dirty="0" err="1">
                <a:solidFill>
                  <a:schemeClr val="bg1"/>
                </a:solidFill>
                <a:latin typeface="Cabin" panose="020B0604020202020204" charset="0"/>
                <a:ea typeface="Cabin"/>
                <a:cs typeface="Cabin"/>
                <a:sym typeface="Cabin"/>
              </a:rPr>
              <a:t>espacio</a:t>
            </a:r>
            <a:r>
              <a:rPr lang="en-US" sz="4000" b="0" i="0" u="none" strike="noStrike" cap="none" dirty="0">
                <a:solidFill>
                  <a:schemeClr val="bg1"/>
                </a:solidFill>
                <a:latin typeface="Cabin" panose="020B0604020202020204" charset="0"/>
                <a:ea typeface="Cabin"/>
                <a:cs typeface="Cabin"/>
                <a:sym typeface="Cabin"/>
              </a:rPr>
              <a:t> </a:t>
            </a:r>
            <a:r>
              <a:rPr lang="en-US" sz="4000" b="0" i="0" u="none" strike="noStrike" cap="none" dirty="0" err="1">
                <a:solidFill>
                  <a:schemeClr val="bg1"/>
                </a:solidFill>
                <a:latin typeface="Cabin" panose="020B0604020202020204" charset="0"/>
                <a:ea typeface="Cabin"/>
                <a:cs typeface="Cabin"/>
                <a:sym typeface="Cabin"/>
              </a:rPr>
              <a:t>público</a:t>
            </a:r>
            <a:endParaRPr sz="4000" b="0" i="0" u="none" strike="noStrike" cap="none" dirty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9" name="Google Shape;429;g37164733784_0_259">
            <a:extLst>
              <a:ext uri="{FF2B5EF4-FFF2-40B4-BE49-F238E27FC236}">
                <a16:creationId xmlns:a16="http://schemas.microsoft.com/office/drawing/2014/main" id="{D9DBE590-E062-FF5B-4D43-D024FACA1363}"/>
              </a:ext>
            </a:extLst>
          </p:cNvPr>
          <p:cNvSpPr txBox="1"/>
          <p:nvPr/>
        </p:nvSpPr>
        <p:spPr>
          <a:xfrm>
            <a:off x="401527" y="993314"/>
            <a:ext cx="609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Robo a personas </a:t>
            </a:r>
            <a:r>
              <a:rPr lang="en-US" sz="40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40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0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el</a:t>
            </a:r>
            <a:r>
              <a:rPr lang="en-US" sz="40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7164733784_0_259">
            <a:extLst>
              <a:ext uri="{FF2B5EF4-FFF2-40B4-BE49-F238E27FC236}">
                <a16:creationId xmlns:a16="http://schemas.microsoft.com/office/drawing/2014/main" id="{E1C10281-09F6-FC84-8E8E-62258FCAA33A}"/>
              </a:ext>
            </a:extLst>
          </p:cNvPr>
          <p:cNvSpPr txBox="1"/>
          <p:nvPr/>
        </p:nvSpPr>
        <p:spPr>
          <a:xfrm>
            <a:off x="611566" y="31082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875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"/>
          <p:cNvSpPr txBox="1">
            <a:spLocks noGrp="1"/>
          </p:cNvSpPr>
          <p:nvPr>
            <p:ph type="title" idx="4294967295"/>
          </p:nvPr>
        </p:nvSpPr>
        <p:spPr>
          <a:xfrm>
            <a:off x="370400" y="865650"/>
            <a:ext cx="110409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cuadrante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 </a:t>
            </a:r>
            <a:r>
              <a:rPr lang="en-US" sz="2700" b="1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mmm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2025</a:t>
            </a:r>
            <a:endParaRPr sz="2700" b="1" u="sng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75" name="Google Shape;475;p17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6" name="Google Shape;47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7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7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81a717287_0_0"/>
          <p:cNvSpPr txBox="1">
            <a:spLocks noGrp="1"/>
          </p:cNvSpPr>
          <p:nvPr>
            <p:ph type="title"/>
          </p:nvPr>
        </p:nvSpPr>
        <p:spPr>
          <a:xfrm>
            <a:off x="248356" y="83582"/>
            <a:ext cx="83418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Comparativa de Carpetas de Delitos de Alto Impacto: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</a:pPr>
            <a:r>
              <a:rPr lang="en-US" sz="1800"/>
              <a:t>[Febrero  2025 y Abril 2025]  y [Abril  en 2023, 2024 y 2025]</a:t>
            </a:r>
            <a:endParaRPr sz="1800"/>
          </a:p>
        </p:txBody>
      </p:sp>
      <p:sp>
        <p:nvSpPr>
          <p:cNvPr id="141" name="Google Shape;141;g3481a717287_0_0"/>
          <p:cNvSpPr txBox="1"/>
          <p:nvPr/>
        </p:nvSpPr>
        <p:spPr>
          <a:xfrm>
            <a:off x="260599" y="836350"/>
            <a:ext cx="118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mensual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Carpetas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400" b="1" i="0" u="none" strike="noStrike" cap="none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400" b="1" i="0" u="none" strike="noStrike" cap="none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 de Alto Impacto</a:t>
            </a:r>
            <a:endParaRPr sz="2400" b="1" i="0" u="none" strike="noStrike" cap="none" dirty="0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3" name="Google Shape;143;g3481a717287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g3481a717287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3481a717287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" name="Google Shape;146;g3481a71728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481a717287_0_0" title="LogoCDM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481a717287_0_0" title="adip-logotipo-rojo.png"/>
          <p:cNvPicPr preferRelativeResize="0"/>
          <p:nvPr/>
        </p:nvPicPr>
        <p:blipFill rotWithShape="1">
          <a:blip r:embed="rId6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df0709f2b_1_30"/>
          <p:cNvSpPr txBox="1"/>
          <p:nvPr/>
        </p:nvSpPr>
        <p:spPr>
          <a:xfrm>
            <a:off x="274400" y="830175"/>
            <a:ext cx="990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Comparativa de Carpetas de Delitos de Alto Impacto </a:t>
            </a:r>
            <a:endParaRPr sz="2400" b="1" i="0" u="none" strike="noStrike" cap="none">
              <a:solidFill>
                <a:srgbClr val="9F22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6df0709f2b_1_3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36df0709f2b_1_3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g36df0709f2b_1_3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g36df0709f2b_1_30" title="LogoCDM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6df0709f2b_1_3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6df0709f2b_1_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164733784_0_0"/>
          <p:cNvSpPr/>
          <p:nvPr/>
        </p:nvSpPr>
        <p:spPr>
          <a:xfrm>
            <a:off x="640525" y="1650875"/>
            <a:ext cx="6096000" cy="652800"/>
          </a:xfrm>
          <a:prstGeom prst="rect">
            <a:avLst/>
          </a:prstGeom>
          <a:solidFill>
            <a:srgbClr val="9D21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37164733784_0_0"/>
          <p:cNvSpPr txBox="1">
            <a:spLocks noGrp="1"/>
          </p:cNvSpPr>
          <p:nvPr>
            <p:ph type="title"/>
          </p:nvPr>
        </p:nvSpPr>
        <p:spPr>
          <a:xfrm>
            <a:off x="640525" y="1522700"/>
            <a:ext cx="60960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40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 delitos de alto impacto</a:t>
            </a:r>
            <a:endParaRPr sz="4000" b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7" name="Google Shape;167;g37164733784_0_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g37164733784_0_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37164733784_0_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0" name="Google Shape;170;g3716473378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7164733784_0_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7164733784_0_0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3" name="Google Shape;173;g37164733784_0_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7164733784_0_0"/>
          <p:cNvSpPr txBox="1"/>
          <p:nvPr/>
        </p:nvSpPr>
        <p:spPr>
          <a:xfrm>
            <a:off x="611569" y="994129"/>
            <a:ext cx="60960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100"/>
            </a:pPr>
            <a:r>
              <a:rPr lang="es-ES" sz="4000" b="1" dirty="0" err="1">
                <a:solidFill>
                  <a:srgbClr val="9D2148"/>
                </a:solidFill>
                <a:latin typeface="Cabin" panose="020B0604020202020204" charset="0"/>
              </a:rPr>
              <a:t>xxxxx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7164733784_0_0"/>
          <p:cNvSpPr txBox="1"/>
          <p:nvPr/>
        </p:nvSpPr>
        <p:spPr>
          <a:xfrm>
            <a:off x="611566" y="3032045"/>
            <a:ext cx="60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 err="1">
                <a:solidFill>
                  <a:srgbClr val="58595A"/>
                </a:solidFill>
                <a:latin typeface="Roboto" panose="02000000000000000000" pitchFamily="2" charset="0"/>
              </a:rPr>
              <a:t>xxxx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164733784_0_0"/>
          <p:cNvSpPr txBox="1"/>
          <p:nvPr/>
        </p:nvSpPr>
        <p:spPr>
          <a:xfrm>
            <a:off x="611566" y="497630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8595A"/>
                </a:solidFill>
                <a:latin typeface="Roboto"/>
                <a:ea typeface="Roboto"/>
                <a:cs typeface="Roboto"/>
                <a:sym typeface="Roboto"/>
              </a:rPr>
              <a:t>Mensual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g37164733784_0_23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7" name="Google Shape;187;g37164733784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7164733784_0_23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7164733784_0_23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g37164733784_0_23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g37164733784_0_23" title="gpp_mayb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7164733784_0_23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7164733784_0_23"/>
          <p:cNvSpPr txBox="1"/>
          <p:nvPr/>
        </p:nvSpPr>
        <p:spPr>
          <a:xfrm>
            <a:off x="370390" y="1055413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Alto Impacto 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700"/>
            </a:pP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dirty="0">
                <a:solidFill>
                  <a:srgbClr val="9D2148"/>
                </a:solidFill>
                <a:latin typeface="Cabin" panose="020B0604020202020204" charset="0"/>
              </a:rPr>
              <a:t>xxx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g37164733784_0_39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3" name="Google Shape;203;g37164733784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7164733784_0_39" title="adip-logotipo-rojo.png"/>
          <p:cNvPicPr preferRelativeResize="0"/>
          <p:nvPr/>
        </p:nvPicPr>
        <p:blipFill rotWithShape="1">
          <a:blip r:embed="rId4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7164733784_0_39"/>
          <p:cNvSpPr txBox="1"/>
          <p:nvPr/>
        </p:nvSpPr>
        <p:spPr>
          <a:xfrm>
            <a:off x="9960603" y="6242558"/>
            <a:ext cx="20001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95A"/>
              </a:buClr>
              <a:buSzPts val="1065"/>
              <a:buFont typeface="Roboto Medium"/>
              <a:buNone/>
            </a:pPr>
            <a:r>
              <a:rPr lang="en-US" sz="1065" b="0" i="0" u="none" strike="noStrike" cap="none">
                <a:solidFill>
                  <a:srgbClr val="58595A"/>
                </a:solidFill>
                <a:latin typeface="Roboto Medium"/>
                <a:ea typeface="Roboto Medium"/>
                <a:cs typeface="Roboto Medium"/>
                <a:sym typeface="Roboto Medium"/>
              </a:rPr>
              <a:t>Fuente: Datos de la FGJCDMX.</a:t>
            </a:r>
            <a:endParaRPr sz="1065" b="0" i="0" u="none" strike="noStrike" cap="none">
              <a:solidFill>
                <a:srgbClr val="58595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g37164733784_0_39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37164733784_0_39" title="gpp_mayb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7164733784_0_39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164733784_0_39"/>
          <p:cNvSpPr txBox="1"/>
          <p:nvPr/>
        </p:nvSpPr>
        <p:spPr>
          <a:xfrm>
            <a:off x="370389" y="1055413"/>
            <a:ext cx="697603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Delitos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 de Alto Impacto 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Promedio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diario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2700" b="1" i="0" u="none" strike="noStrike" cap="none" dirty="0" err="1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2700" b="1" i="0" u="none" strike="noStrike" cap="none" dirty="0">
                <a:solidFill>
                  <a:srgbClr val="58595A"/>
                </a:solidFill>
                <a:latin typeface="Cabin"/>
                <a:ea typeface="Cabin"/>
                <a:cs typeface="Cabin"/>
                <a:sym typeface="Cabin"/>
              </a:rPr>
              <a:t> meses de </a:t>
            </a:r>
            <a:r>
              <a:rPr lang="en-US" sz="2700" b="1" i="0" u="none" strike="noStrike" cap="none" dirty="0">
                <a:solidFill>
                  <a:srgbClr val="9D2148"/>
                </a:solidFill>
                <a:latin typeface="Cabin"/>
                <a:ea typeface="Cabin"/>
                <a:cs typeface="Cabin"/>
                <a:sym typeface="Cabin"/>
              </a:rPr>
              <a:t>mmm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df0709f2b_0_210"/>
          <p:cNvSpPr txBox="1"/>
          <p:nvPr/>
        </p:nvSpPr>
        <p:spPr>
          <a:xfrm>
            <a:off x="370400" y="900450"/>
            <a:ext cx="6258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700" b="1" i="0" u="none" strike="noStrike" cap="none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</a:rPr>
              <a:t>Delitos de alto impacto por Alcaldía</a:t>
            </a:r>
            <a:endParaRPr sz="2700" b="1" i="0" u="none" strike="noStrike" cap="none">
              <a:solidFill>
                <a:srgbClr val="9F224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9" name="Google Shape;219;g36df0709f2b_0_210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g36df0709f2b_0_210" title="gpp_mayb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g36df0709f2b_0_210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g36df0709f2b_0_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6df0709f2b_0_210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6df0709f2b_0_210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df0709f2b_0_215"/>
          <p:cNvSpPr txBox="1">
            <a:spLocks noGrp="1"/>
          </p:cNvSpPr>
          <p:nvPr>
            <p:ph type="title" idx="4294967295"/>
          </p:nvPr>
        </p:nvSpPr>
        <p:spPr>
          <a:xfrm>
            <a:off x="293204" y="900462"/>
            <a:ext cx="11194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8F5D"/>
              </a:buClr>
              <a:buSzPts val="2000"/>
              <a:buFont typeface="Cabin"/>
              <a:buNone/>
            </a:pP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Alcaldías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mayor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cantidad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delitos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alto 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impacto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sz="2700" b="1" u="sng" dirty="0" err="1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</a:t>
            </a:r>
            <a:r>
              <a:rPr lang="en-US" sz="2700" b="1" u="sng" dirty="0">
                <a:solidFill>
                  <a:srgbClr val="9F224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mmm)</a:t>
            </a:r>
            <a:endParaRPr sz="2700" b="1" u="sng" dirty="0">
              <a:solidFill>
                <a:srgbClr val="9F2241"/>
              </a:solidFill>
            </a:endParaRPr>
          </a:p>
        </p:txBody>
      </p:sp>
      <p:cxnSp>
        <p:nvCxnSpPr>
          <p:cNvPr id="232" name="Google Shape;232;g36df0709f2b_0_215"/>
          <p:cNvCxnSpPr/>
          <p:nvPr/>
        </p:nvCxnSpPr>
        <p:spPr>
          <a:xfrm>
            <a:off x="3356278" y="425059"/>
            <a:ext cx="0" cy="291300"/>
          </a:xfrm>
          <a:prstGeom prst="straightConnector1">
            <a:avLst/>
          </a:prstGeom>
          <a:noFill/>
          <a:ln w="9525" cap="flat" cmpd="sng">
            <a:solidFill>
              <a:srgbClr val="B58F5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3" name="Google Shape;233;g36df0709f2b_0_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3241" y="425384"/>
            <a:ext cx="1548974" cy="2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6df0709f2b_0_215" title="adip-logotipo-rojo.png"/>
          <p:cNvPicPr preferRelativeResize="0"/>
          <p:nvPr/>
        </p:nvPicPr>
        <p:blipFill rotWithShape="1">
          <a:blip r:embed="rId5">
            <a:alphaModFix/>
          </a:blip>
          <a:srcRect r="41259"/>
          <a:stretch/>
        </p:blipFill>
        <p:spPr>
          <a:xfrm>
            <a:off x="3448990" y="416625"/>
            <a:ext cx="628700" cy="2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6df0709f2b_0_215" title="LogoCDMX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00" y="247662"/>
            <a:ext cx="2832527" cy="6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6df0709f2b_0_215"/>
          <p:cNvSpPr txBox="1"/>
          <p:nvPr/>
        </p:nvSpPr>
        <p:spPr>
          <a:xfrm>
            <a:off x="9703967" y="110433"/>
            <a:ext cx="2487900" cy="583500"/>
          </a:xfrm>
          <a:prstGeom prst="rect">
            <a:avLst/>
          </a:prstGeom>
          <a:solidFill>
            <a:srgbClr val="B28E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Delitos de alto impacto</a:t>
            </a:r>
            <a:endParaRPr sz="1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g36df0709f2b_0_215" title="gpp_mayb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5167" y="75833"/>
            <a:ext cx="652800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506</Words>
  <Application>Microsoft Office PowerPoint</Application>
  <PresentationFormat>Panorámica</PresentationFormat>
  <Paragraphs>89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Cabin</vt:lpstr>
      <vt:lpstr>Roboto Medium</vt:lpstr>
      <vt:lpstr>Calibri</vt:lpstr>
      <vt:lpstr>Arial</vt:lpstr>
      <vt:lpstr>Roboto</vt:lpstr>
      <vt:lpstr>Office Theme</vt:lpstr>
      <vt:lpstr>Presentación de PowerPoint</vt:lpstr>
      <vt:lpstr>Comparativa de Carpetas de Delitos de Alto Impacto:  [Febrero  2025 y Abril 2025]  y [Abril  en 2023, 2024 y 2025]</vt:lpstr>
      <vt:lpstr>Comparativa de Carpetas de Delitos de Alto Impacto:  [Febrero  2025 y Abril 2025]  y [Abril  en 2023, 2024 y 2025]</vt:lpstr>
      <vt:lpstr>Presentación de PowerPoint</vt:lpstr>
      <vt:lpstr>en delitos de alto impacto</vt:lpstr>
      <vt:lpstr>Presentación de PowerPoint</vt:lpstr>
      <vt:lpstr>Presentación de PowerPoint</vt:lpstr>
      <vt:lpstr>Presentación de PowerPoint</vt:lpstr>
      <vt:lpstr>Alcaldías con mayor cantidad de delitos de alto impacto (aaa y mmm)</vt:lpstr>
      <vt:lpstr>Sector con mayor cantidad de delitos de alto impacto</vt:lpstr>
      <vt:lpstr>Cuadrante con mayor cantidad de delitos de alto impacto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Homicidio y lesiones por arma de fuego por Alcaldía</vt:lpstr>
      <vt:lpstr>Presentación de PowerPoint</vt:lpstr>
      <vt:lpstr>Promedio diario xxx                                                                        Robo de vehículo con y sin violencia</vt:lpstr>
      <vt:lpstr>Promedio diario de mmm                                     Robo de vehículo con y sin violencia</vt:lpstr>
      <vt:lpstr>Presentación de PowerPoint</vt:lpstr>
      <vt:lpstr>Total de delitos por cuadrante -  mmm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Laura</dc:creator>
  <cp:lastModifiedBy>Antonio Aguilar Cortes</cp:lastModifiedBy>
  <cp:revision>13</cp:revision>
  <dcterms:created xsi:type="dcterms:W3CDTF">2025-01-04T19:11:35Z</dcterms:created>
  <dcterms:modified xsi:type="dcterms:W3CDTF">2025-10-01T05:58:59Z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subtitle">
    <vt:lpwstr>Semana (51) 16 al 20 de diciembre</vt:lpwstr>
  </property>
</Properties>
</file>